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mocha（摩卡）：简单的、灵活的、有趣的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beforeEach()和afterEach()：有几个测试用例it，就执行几次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断言（assert）指的是对代码行为的预期。断言。</a:t>
            </a:r>
          </a:p>
          <a:p>
            <a:pPr/>
            <a:r>
              <a:t>1、所有的测试用例（it块）都应该含有一句或多句的断言。</a:t>
            </a:r>
          </a:p>
          <a:p>
            <a:pPr/>
            <a:r>
              <a:t>2、断言是编写测试用例的关键</a:t>
            </a:r>
          </a:p>
          <a:p>
            <a:pPr/>
            <a:r>
              <a:t>3、断言功能由断言库来实现，Mocha本身不带断言库，所以必须先引入断言库。</a:t>
            </a:r>
          </a:p>
          <a:p>
            <a:pPr/>
            <a:r>
              <a:t>4、断言库有很多种，Mocha并不限制使用哪一种。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TDD：测试驱动开发（Test-Driven Development）测试驱动开发是敏捷开发中的一项核心实践和技术，也是一种设计方法论。TDD的原理是在开发功能代码之前，先编写单元测试用例代码，测试代码确定需要编写什么产品代码。TDD的基本思路就是通过测试来推动整个开发的进行，但测试驱动开发并不只是单纯的测试工作，而是把需求分析，设计，质量控制量化的过程。TDD首先考虑使用需求（对象、功能、过程、接口等），主要是编写测试用例框架对功能的过程和接口进行设计，而测试框架可以持续进行验证。</a:t>
            </a:r>
          </a:p>
          <a:p>
            <a:pPr/>
            <a:r>
              <a:t> BDD：行为驱动开发（Behavior Driven Development）行为驱动开发是一种敏捷软件开发的技术，它鼓励软件项目中的开发者、QA和非技术人员或商业参与者之间的协作。主要是从用户的需求出发，强调系统行为。BDD最初是由Dan North在2003年命名，它包括验收测试和客户测试驱动等的极限编程的实践，作为对测试驱动开发的回应。</a:t>
            </a:r>
          </a:p>
          <a:p>
            <a:pPr/>
          </a:p>
          <a:p>
            <a:pPr/>
            <a:r>
              <a:t>	•	expect和should是BDD风格的，二者使用相同的链式语言来组织断言，但不同在于他们初始化断言的方式：expect使用构造函数来创建断言对象实例，而should通过为Object.prototype新增方法来实现断言（所以should不支持IE）；expect直接指向chai.expect，而should则是chai.should()。</a:t>
            </a:r>
          </a:p>
          <a:p>
            <a:pPr/>
            <a:r>
              <a:t>	•	assert风格是三种断言风格中唯一不支持链式调用的，Chai提供的assert风格的断言和node.js包含的assert模块非常相似。</a:t>
            </a:r>
          </a:p>
          <a:p>
            <a:pPr/>
          </a:p>
          <a:p>
            <a:pPr/>
            <a:r>
              <a:t>expect 库应用是非常广泛，拥有很好的链式结构和仿自然语言的方法。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经常会提到的敏捷开发，单元测试就是其中必不可少的一步。</a:t>
            </a:r>
          </a:p>
          <a:p>
            <a:pPr/>
            <a:r>
              <a:t>因此单元测试的需要，尤其是自动化单元测试不可忽略，而且应当作为整个团队的关键责任-而不仅仅是软件开发人员的责任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click事件是什么，是DOM操作，DOM是Document Object Model，文档对象模型，提供给Javascript用来动态修改文档状态。</a:t>
            </a:r>
          </a:p>
          <a:p>
            <a:pPr/>
            <a:r>
              <a:t>涉及到 DOM 操作，严格来说这就不是单元测试的范畴了，因为 DOM 并不属于 Javascript 语言本身（或者更严格地说，应该是 ECMAScript 单元测试，而不是 Javascript 单元测试）。</a:t>
            </a:r>
          </a:p>
          <a:p>
            <a:pPr/>
          </a:p>
          <a:p>
            <a:pPr/>
            <a:r>
              <a:t>单元测试测试的是代码的内部表现，其着重点是隔离外部依赖以保证测试的“纯粹性”；</a:t>
            </a:r>
          </a:p>
          <a:p>
            <a:pPr/>
            <a:r>
              <a:t>但是集成测试是通过模拟真实环境的运行来侧面反应你的代码，乃至整个系统的行为表现。</a:t>
            </a:r>
          </a:p>
          <a:p>
            <a:pPr/>
          </a:p>
          <a:p>
            <a:pPr/>
            <a:r>
              <a:t>测试部门的集成测试，通过测试框架selenium，然后改过python来写的。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单元测试 用来确保每个组件正常工作 —— 测试组件的 API 。</a:t>
            </a:r>
          </a:p>
          <a:p>
            <a:pPr/>
            <a:r>
              <a:t>集成测试 用来确保不同组件互相合作 —— 测试组件的 API, UI, 或者边缘情况（比如数据库I/O，登陆等等）。</a:t>
            </a:r>
          </a:p>
          <a:p>
            <a:pPr/>
            <a:r>
              <a:t>功能测试 用来确保整个应用会按照用户期望的那样运行 —— 主要测试界面</a:t>
            </a:r>
          </a:p>
          <a:p>
            <a:pPr/>
          </a:p>
          <a:p>
            <a:pPr/>
            <a:r>
              <a:t>开发阶段，主要是程序员反馈。这时单元测试很有用。</a:t>
            </a:r>
          </a:p>
          <a:p>
            <a:pPr/>
            <a:r>
              <a:t>在中间阶段，主要是能够在发现问题时立刻停下来。这时各种测试都很有用。</a:t>
            </a:r>
          </a:p>
          <a:p>
            <a:pPr/>
            <a:r>
              <a:t>在生产环境，主要是运行功能测试套件，确保部署的时候没有弄坏什么东西。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由于存在浏览器解析环境、用户操作习惯等差异，前端程序的许多问题是无法捕捉或重现的，现在前端程序的测试多是黑盒测试，即靠点击点击点击来寻找程序bug。这种方式既费时费力，又无法保证测试的覆盖面。</a:t>
            </a:r>
          </a:p>
          <a:p>
            <a:pPr>
              <a:defRPr sz="1900"/>
            </a:pPr>
            <a:r>
              <a:t>同时，前端逻辑和交互越来越复杂，和其他编程语言一样，一个函数，一个模块，在修改bug或添加新功能的过程中，很容易就产生新的bug，或使老的bug复活。这种情况下，反复进行黑盒测试，其工作量和测试质量是可想而知的。</a:t>
            </a:r>
          </a:p>
          <a:p>
            <a:pPr/>
            <a:r>
              <a:t>反正都要手动测试，所以不如代码自动化。</a:t>
            </a:r>
          </a:p>
          <a:p>
            <a:pPr/>
            <a:r>
              <a:t>1、为了实现依赖接口编程，大型软件项目多人合作时必须要有的</a:t>
            </a:r>
          </a:p>
          <a:p>
            <a:pPr/>
            <a:r>
              <a:t>2、首先，得让你的代码能够测试</a:t>
            </a:r>
          </a:p>
          <a:p>
            <a:pPr/>
            <a:r>
              <a:t>4、增强代码自信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1、前端库里面，最热门的测试框架。</a:t>
            </a:r>
          </a:p>
          <a:p>
            <a:pPr/>
            <a:r>
              <a:t>2、GitHub上start数有1万3千多。</a:t>
            </a:r>
          </a:p>
          <a:p>
            <a:pPr/>
            <a:r>
              <a:t>3、近期更新时间，26天前。</a:t>
            </a:r>
          </a:p>
          <a:p>
            <a:pPr/>
            <a:r>
              <a:t>除了Mocha以外，类似的测试框架还有Jasmine、Karma、Tape等，也很值得学习。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基于NodeJS方式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上面这段代码，就是</a:t>
            </a:r>
          </a:p>
          <a:p>
            <a:pPr/>
            <a:r>
              <a:t>describe块称为"测试套件"（test suite），表示一组相关的测试。它是一个函数，第一个参数是测试套件的名称（"加法函数的测试"），第二个参数是一个实际执行的函数。</a:t>
            </a:r>
          </a:p>
          <a:p>
            <a:pPr/>
            <a:r>
              <a:t>it块称为"测试用例"（test case），表示一个单独的测试，是测试的最小单位。它也是一个函数，第一个参数是测试用例的名称（"1 加 1 应该等于 2”），第二个参数是一个实际执行的函数</a:t>
            </a:r>
          </a:p>
          <a:p>
            <a:pPr/>
          </a:p>
          <a:p>
            <a:pPr/>
            <a:r>
              <a:t>expect断言风格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info：当该it 的block内的test  failed的时候控制台就会把详细信息打印出来。</a:t>
            </a:r>
          </a:p>
          <a:p>
            <a:pPr/>
            <a:r>
              <a:t>测试用例之中，只要有一个断言为false，这个测试用例就会失败，只有所有断言都为true，测试用例才会通过。</a:t>
            </a:r>
          </a:p>
          <a:p>
            <a:pPr/>
            <a:r>
              <a:t>assert断言风格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40177"/>
            <a:ext cx="10464800" cy="7398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标题文本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uangh@chsi.com.cn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nodejs.cn/api/modules.html#modules_module_exports" TargetMode="External"/><Relationship Id="rId6" Type="http://schemas.openxmlformats.org/officeDocument/2006/relationships/hyperlink" Target="http://chaijs.com/api/assert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haijs.com/guide/styles/" TargetMode="External"/><Relationship Id="rId4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ot.to.be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ochajs.org/" TargetMode="External"/><Relationship Id="rId3" Type="http://schemas.openxmlformats.org/officeDocument/2006/relationships/hyperlink" Target="http://www.jianshu.com/p/f200a75a15d2" TargetMode="External"/><Relationship Id="rId4" Type="http://schemas.openxmlformats.org/officeDocument/2006/relationships/hyperlink" Target="http://www.ruanyifeng.com/blog/2015/12/a-mocha-tutorial-of-examples.html" TargetMode="External"/><Relationship Id="rId5" Type="http://schemas.openxmlformats.org/officeDocument/2006/relationships/hyperlink" Target="http://www.cnblogs.com/litecodes/p/mocha-101-hooks.html" TargetMode="External"/><Relationship Id="rId6" Type="http://schemas.openxmlformats.org/officeDocument/2006/relationships/hyperlink" Target="http://visionmedia.github.io/superagent/#test-documentation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2017.08.07-09.14</a:t>
            </a:r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单元测试框架Mocha</a:t>
            </a:r>
          </a:p>
        </p:txBody>
      </p:sp>
      <p:sp>
        <p:nvSpPr>
          <p:cNvPr id="135" name="Shape 13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学信网 - 设计部 黄卉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huangh@chsi.com.cn</a:t>
            </a:r>
          </a:p>
        </p:txBody>
      </p:sp>
      <p:sp>
        <p:nvSpPr>
          <p:cNvPr id="136" name="Shape 136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508000" y="1299011"/>
            <a:ext cx="11988800" cy="2413001"/>
          </a:xfrm>
          <a:prstGeom prst="rect">
            <a:avLst/>
          </a:prstGeom>
        </p:spPr>
        <p:txBody>
          <a:bodyPr/>
          <a:lstStyle/>
          <a:p>
            <a:pPr/>
            <a:r>
              <a:t>2、Mocha单元测试用法</a:t>
            </a:r>
          </a:p>
        </p:txBody>
      </p:sp>
      <p:sp>
        <p:nvSpPr>
          <p:cNvPr id="182" name="Shape 18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body" sz="half" idx="4294967295"/>
          </p:nvPr>
        </p:nvSpPr>
        <p:spPr>
          <a:xfrm>
            <a:off x="3429494" y="3439438"/>
            <a:ext cx="6145813" cy="5189821"/>
          </a:xfrm>
          <a:prstGeom prst="rect">
            <a:avLst/>
          </a:prstGeom>
        </p:spPr>
        <p:txBody>
          <a:bodyPr/>
          <a:lstStyle/>
          <a:p>
            <a:pPr marL="371221" indent="-371221" defTabSz="461518">
              <a:spcBef>
                <a:spcPts val="1800"/>
              </a:spcBef>
              <a:defRPr sz="2844"/>
            </a:pPr>
            <a:r>
              <a:t>2.1 单元测试大致流程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2.2 单元测试基本用法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2.3 单元测试生命周期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2.4 测试管道管理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2.5 动态测试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2.6 chai断言库</a:t>
            </a:r>
          </a:p>
          <a:p>
            <a:pPr marL="371221" indent="-371221" defTabSz="461518">
              <a:spcBef>
                <a:spcPts val="1800"/>
              </a:spcBef>
              <a:defRPr sz="2844"/>
            </a:pPr>
            <a:r>
              <a:t>2.7 expect断言风格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2.1 单元测试大致流程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xfrm>
            <a:off x="508000" y="2809449"/>
            <a:ext cx="11988801" cy="4452754"/>
          </a:xfrm>
          <a:prstGeom prst="rect">
            <a:avLst/>
          </a:prstGeom>
        </p:spPr>
        <p:txBody>
          <a:bodyPr/>
          <a:lstStyle/>
          <a:p>
            <a:pPr marL="281940" indent="-281940" defTabSz="350520">
              <a:spcBef>
                <a:spcPts val="1400"/>
              </a:spcBef>
              <a:defRPr sz="2160"/>
            </a:pPr>
            <a:r>
              <a:t>全局安装：npm install --global mocha</a:t>
            </a:r>
          </a:p>
          <a:p>
            <a:pPr marL="281940" indent="-281940" defTabSz="350520">
              <a:spcBef>
                <a:spcPts val="1400"/>
              </a:spcBef>
              <a:defRPr sz="2160"/>
            </a:pPr>
            <a:r>
              <a:t>创建项目：</a:t>
            </a:r>
          </a:p>
          <a:p>
            <a:pPr lvl="1" marL="563880" indent="-281940" defTabSz="350520">
              <a:spcBef>
                <a:spcPts val="1400"/>
              </a:spcBef>
              <a:defRPr sz="2160"/>
            </a:pPr>
            <a:r>
              <a:t>新建文件夹demo01，需要测试脚本 add.js</a:t>
            </a:r>
          </a:p>
          <a:p>
            <a:pPr lvl="1" marL="563880" indent="-281940" defTabSz="350520">
              <a:spcBef>
                <a:spcPts val="1400"/>
              </a:spcBef>
              <a:defRPr sz="2160"/>
            </a:pPr>
            <a:r>
              <a:t>新建文件夹test，放测试脚本，新建测试脚本add.test.js</a:t>
            </a:r>
          </a:p>
          <a:p>
            <a:pPr lvl="1" marL="563880" indent="-281940" defTabSz="350520">
              <a:spcBef>
                <a:spcPts val="1400"/>
              </a:spcBef>
              <a:defRPr sz="2160"/>
            </a:pPr>
            <a:r>
              <a:t>项目依赖：</a:t>
            </a:r>
          </a:p>
          <a:p>
            <a:pPr lvl="2" marL="845820" indent="-281940" defTabSz="350520">
              <a:spcBef>
                <a:spcPts val="1400"/>
              </a:spcBef>
              <a:defRPr sz="2160"/>
            </a:pPr>
            <a:r>
              <a:t>nam install --save-dev mocha  //测试框架</a:t>
            </a:r>
          </a:p>
          <a:p>
            <a:pPr lvl="2" marL="845820" indent="-281940" defTabSz="350520">
              <a:spcBef>
                <a:spcPts val="1400"/>
              </a:spcBef>
              <a:defRPr sz="2160"/>
            </a:pPr>
            <a:r>
              <a:t>npm install --save-save chai       //断言库</a:t>
            </a:r>
          </a:p>
          <a:p>
            <a:pPr marL="281940" indent="-281940" defTabSz="350520">
              <a:spcBef>
                <a:spcPts val="1400"/>
              </a:spcBef>
              <a:defRPr sz="2160"/>
            </a:pPr>
            <a:r>
              <a:t>终端运行，进入到demo01目录下，执行：mocha </a:t>
            </a:r>
          </a:p>
        </p:txBody>
      </p:sp>
      <p:sp>
        <p:nvSpPr>
          <p:cNvPr id="189" name="Shape 189"/>
          <p:cNvSpPr/>
          <p:nvPr/>
        </p:nvSpPr>
        <p:spPr>
          <a:xfrm>
            <a:off x="11424583" y="8744743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demo01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8982" y="2805894"/>
            <a:ext cx="31496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sz="quarter" idx="1"/>
          </p:nvPr>
        </p:nvSpPr>
        <p:spPr>
          <a:xfrm>
            <a:off x="508000" y="598556"/>
            <a:ext cx="11988801" cy="1643409"/>
          </a:xfrm>
          <a:prstGeom prst="rect">
            <a:avLst/>
          </a:prstGeom>
        </p:spPr>
        <p:txBody>
          <a:bodyPr anchor="t"/>
          <a:lstStyle/>
          <a:p>
            <a:pPr marL="286638" indent="-286638" defTabSz="356362">
              <a:spcBef>
                <a:spcPts val="1400"/>
              </a:spcBef>
              <a:defRPr sz="2196"/>
            </a:pPr>
            <a:r>
              <a:t>运行结果</a:t>
            </a:r>
          </a:p>
          <a:p>
            <a:pPr lvl="1" marL="573277" indent="-286638" defTabSz="356362">
              <a:spcBef>
                <a:spcPts val="1400"/>
              </a:spcBef>
              <a:defRPr sz="2196"/>
            </a:pPr>
            <a:r>
              <a:t>只有两种：测试通过或者测试不通过。</a:t>
            </a:r>
          </a:p>
          <a:p>
            <a:pPr lvl="1" marL="573277" indent="-286638" defTabSz="356362">
              <a:spcBef>
                <a:spcPts val="1400"/>
              </a:spcBef>
              <a:defRPr sz="2196"/>
            </a:pPr>
            <a:r>
              <a:t>显示基本信息：测试条数、测试结果、测试时间、报错信息等。</a:t>
            </a:r>
          </a:p>
        </p:txBody>
      </p:sp>
      <p:sp>
        <p:nvSpPr>
          <p:cNvPr id="193" name="Shape 193"/>
          <p:cNvSpPr/>
          <p:nvPr/>
        </p:nvSpPr>
        <p:spPr>
          <a:xfrm>
            <a:off x="6711319" y="2534943"/>
            <a:ext cx="2129285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B、测试不通过</a:t>
            </a:r>
          </a:p>
        </p:txBody>
      </p:sp>
      <p:sp>
        <p:nvSpPr>
          <p:cNvPr id="194" name="Shape 194"/>
          <p:cNvSpPr/>
          <p:nvPr/>
        </p:nvSpPr>
        <p:spPr>
          <a:xfrm>
            <a:off x="810186" y="2534943"/>
            <a:ext cx="1875385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A、测试通过</a:t>
            </a:r>
          </a:p>
        </p:txBody>
      </p:sp>
      <p:sp>
        <p:nvSpPr>
          <p:cNvPr id="195" name="Shape 195"/>
          <p:cNvSpPr/>
          <p:nvPr/>
        </p:nvSpPr>
        <p:spPr>
          <a:xfrm>
            <a:off x="179683" y="7243989"/>
            <a:ext cx="5711412" cy="112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72541" indent="-272541" algn="l" defTabSz="338835">
              <a:spcBef>
                <a:spcPts val="13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88"/>
            </a:pPr>
            <a:r>
              <a:t>只有所有的测试用例通过了，该单元测试成功</a:t>
            </a:r>
          </a:p>
          <a:p>
            <a:pPr marL="272541" indent="-272541" algn="l" defTabSz="338835">
              <a:spcBef>
                <a:spcPts val="13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88"/>
            </a:pPr>
            <a:r>
              <a:t>只要有一条测试用例不同，则该单元测试失败。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980" y="3222979"/>
            <a:ext cx="6995902" cy="6053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17" y="3222979"/>
            <a:ext cx="5711412" cy="3246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2.2 单元测试基本用法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0008" y="3438120"/>
            <a:ext cx="6013160" cy="406037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6166512" y="2544537"/>
            <a:ext cx="4090542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B、单元测试脚本：add.test.js</a:t>
            </a:r>
          </a:p>
        </p:txBody>
      </p:sp>
      <p:sp>
        <p:nvSpPr>
          <p:cNvPr id="202" name="Shape 202"/>
          <p:cNvSpPr/>
          <p:nvPr/>
        </p:nvSpPr>
        <p:spPr>
          <a:xfrm>
            <a:off x="516335" y="2544537"/>
            <a:ext cx="3896024" cy="5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A、需要测试的脚本：add.js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417" y="3438120"/>
            <a:ext cx="4888688" cy="221839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592302" y="5979062"/>
            <a:ext cx="4518572" cy="3093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NodeJS知识点：</a:t>
            </a:r>
          </a:p>
          <a:p>
            <a:pPr algn="l">
              <a:lnSpc>
                <a:spcPct val="150000"/>
              </a:lnSpc>
            </a:pPr>
            <a:r>
              <a:t>    </a:t>
            </a:r>
            <a:r>
              <a:rPr u="sng">
                <a:hlinkClick r:id="rId5" invalidUrl="" action="" tgtFrame="" tooltip="" history="1" highlightClick="0" endSnd="0"/>
              </a:rPr>
              <a:t>module.exports 导出模块接口</a:t>
            </a:r>
          </a:p>
          <a:p>
            <a:pPr algn="l">
              <a:lnSpc>
                <a:spcPct val="150000"/>
              </a:lnSpc>
            </a:pPr>
            <a:r>
              <a:t>    require  导入接口</a:t>
            </a:r>
          </a:p>
          <a:p>
            <a:pPr algn="l">
              <a:lnSpc>
                <a:spcPct val="150000"/>
              </a:lnSpc>
            </a:pPr>
            <a:r>
              <a:t>chai断言库：</a:t>
            </a:r>
          </a:p>
          <a:p>
            <a:pPr lvl="1" algn="l">
              <a:lnSpc>
                <a:spcPct val="150000"/>
              </a:lnSpc>
            </a:pPr>
            <a:r>
              <a:t>expect、</a:t>
            </a:r>
            <a:r>
              <a:rPr u="sng">
                <a:hlinkClick r:id="rId6" invalidUrl="" action="" tgtFrame="" tooltip="" history="1" highlightClick="0" endSnd="0"/>
              </a:rPr>
              <a:t>assert</a:t>
            </a:r>
            <a:r>
              <a:t>  等写法</a:t>
            </a:r>
          </a:p>
        </p:txBody>
      </p:sp>
      <p:sp>
        <p:nvSpPr>
          <p:cNvPr id="205" name="Shape 205"/>
          <p:cNvSpPr/>
          <p:nvPr/>
        </p:nvSpPr>
        <p:spPr>
          <a:xfrm>
            <a:off x="5945332" y="7864978"/>
            <a:ext cx="7055990" cy="1371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测试脚本可以独立执行。</a:t>
            </a:r>
          </a:p>
          <a:p>
            <a:pPr algn="l"/>
            <a:r>
              <a:t>一个测试脚本里面应该包括一个或多个describe块，</a:t>
            </a:r>
          </a:p>
          <a:p>
            <a:pPr algn="l"/>
            <a:r>
              <a:t>每个describe块应该包括一个或多个it块。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body" sz="half" idx="1"/>
          </p:nvPr>
        </p:nvSpPr>
        <p:spPr>
          <a:xfrm>
            <a:off x="453451" y="475933"/>
            <a:ext cx="12097899" cy="3757552"/>
          </a:xfrm>
          <a:prstGeom prst="rect">
            <a:avLst/>
          </a:prstGeom>
        </p:spPr>
        <p:txBody>
          <a:bodyPr/>
          <a:lstStyle/>
          <a:p>
            <a:pPr marL="263143" indent="-263143" defTabSz="327152">
              <a:spcBef>
                <a:spcPts val="1300"/>
              </a:spcBef>
              <a:defRPr sz="2016"/>
            </a:pPr>
            <a:r>
              <a:t>单元测试语法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"测试套件"（test suite）：describe (moduleName, testDetails)。可以嵌套使用，明白、易懂即可。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"测试用例"（test case）：it (info, function)。具体的测试语句，可多个。</a:t>
            </a:r>
          </a:p>
          <a:p>
            <a:pPr lvl="2" marL="789431" indent="-263143" defTabSz="327152">
              <a:spcBef>
                <a:spcPts val="1300"/>
              </a:spcBef>
              <a:defRPr sz="2016"/>
            </a:pPr>
            <a:r>
              <a:t>info，写期望的正确输出的简要一句话文字说明。</a:t>
            </a:r>
          </a:p>
          <a:p>
            <a:pPr lvl="2" marL="789431" indent="-263143" defTabSz="327152">
              <a:spcBef>
                <a:spcPts val="1300"/>
              </a:spcBef>
              <a:defRPr sz="2016"/>
            </a:pPr>
            <a:r>
              <a:t>function，具体测试函数，一个测试用例内部，包含一个或多个断言（assert）。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assert.equal (exp1, exp2) ：断言判断exp1结果是否等于exp2，这里采取的等于判断是== 而并非 === ，即 assert.equal(1, ‘1’) 认为是True。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6452" y="4417125"/>
            <a:ext cx="7217148" cy="4873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2.3 单元测试生命周期</a:t>
            </a:r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xfrm>
            <a:off x="508000" y="2438400"/>
            <a:ext cx="11988800" cy="898352"/>
          </a:xfrm>
          <a:prstGeom prst="rect">
            <a:avLst/>
          </a:prstGeom>
        </p:spPr>
        <p:txBody>
          <a:bodyPr/>
          <a:lstStyle>
            <a:lvl1pPr marL="338328" indent="-338328" defTabSz="420624">
              <a:spcBef>
                <a:spcPts val="1700"/>
              </a:spcBef>
              <a:defRPr sz="2592"/>
            </a:lvl1pPr>
          </a:lstStyle>
          <a:p>
            <a:pPr/>
            <a:r>
              <a:t>每个测试块（describe）有4个周期函数：before、beforeEach、afterEach、after</a:t>
            </a:r>
          </a:p>
        </p:txBody>
      </p:sp>
      <p:sp>
        <p:nvSpPr>
          <p:cNvPr id="216" name="Shape 216"/>
          <p:cNvSpPr/>
          <p:nvPr/>
        </p:nvSpPr>
        <p:spPr>
          <a:xfrm>
            <a:off x="11488424" y="8967710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demo2</a:t>
            </a:r>
          </a:p>
        </p:txBody>
      </p:sp>
      <p:graphicFrame>
        <p:nvGraphicFramePr>
          <p:cNvPr id="217" name="Table 217"/>
          <p:cNvGraphicFramePr/>
          <p:nvPr/>
        </p:nvGraphicFramePr>
        <p:xfrm>
          <a:off x="478976" y="3702050"/>
          <a:ext cx="5981701" cy="6096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2246231"/>
                <a:gridCol w="4395530"/>
                <a:gridCol w="5405086"/>
              </a:tblGrid>
              <a:tr h="86311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周期函数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存在周期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33948" dir="2388334">
                              <a:srgbClr val="3B3936">
                                <a:alpha val="79310"/>
                              </a:srgbClr>
                            </a:outerShdw>
                          </a:effectLst>
                        </a:rPr>
                        <a:t>主要功能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T>
                  </a:tcPr>
                </a:tc>
              </a:tr>
              <a:tr h="84910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在本区块的所有测试用例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之前</a:t>
                      </a:r>
                      <a:r>
                        <a:t>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用于同一的桩数据导入等功能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58034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beforeEach()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每个</a:t>
                      </a:r>
                      <a:r>
                        <a:t>测试用例</a:t>
                      </a:r>
                      <a:r>
                        <a:rPr>
                          <a:solidFill>
                            <a:srgbClr val="942192"/>
                          </a:solidFill>
                        </a:rPr>
                        <a:t>之前</a:t>
                      </a:r>
                      <a:r>
                        <a:t>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用于清理测试环境，删除或回滚相关数据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3941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afterEach()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 sz="22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在本区块的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每个</a:t>
                      </a:r>
                      <a:r>
                        <a:t>测试用例之后执行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可以用于准备测试用例所需的前置条件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5171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after()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L>
                    <a:lnB w="12700">
                      <a:solidFill>
                        <a:schemeClr val="accent1">
                          <a:hueOff val="-113918"/>
                          <a:satOff val="19024"/>
                          <a:lumOff val="19749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在本区块的所有测试用例之后执行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7999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可以用于准备测试用例所需的后置条件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2.4  测试管道管理</a:t>
            </a:r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508000" y="8405094"/>
            <a:ext cx="11988800" cy="988440"/>
          </a:xfrm>
          <a:prstGeom prst="rect">
            <a:avLst/>
          </a:prstGeom>
        </p:spPr>
        <p:txBody>
          <a:bodyPr/>
          <a:lstStyle/>
          <a:p>
            <a:pPr/>
            <a:r>
              <a:t>only方法：表示只运行某个测试套件或测试用例。</a:t>
            </a:r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" y="2178050"/>
            <a:ext cx="8835416" cy="5324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1434998" y="8645314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demo3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1622" y="5919508"/>
            <a:ext cx="4520418" cy="262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body" sz="quarter" idx="1"/>
          </p:nvPr>
        </p:nvSpPr>
        <p:spPr>
          <a:xfrm>
            <a:off x="1043400" y="8285999"/>
            <a:ext cx="11988801" cy="1226630"/>
          </a:xfrm>
          <a:prstGeom prst="rect">
            <a:avLst/>
          </a:prstGeom>
        </p:spPr>
        <p:txBody>
          <a:bodyPr/>
          <a:lstStyle/>
          <a:p>
            <a:pPr/>
            <a:r>
              <a:t>skip方法：表示跳过指定的测试套件或测试用例。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31" y="245375"/>
            <a:ext cx="9619582" cy="536283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80483" y="3489165"/>
            <a:ext cx="8471901" cy="1584955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r">
              <a:defRPr sz="3200">
                <a:solidFill>
                  <a:srgbClr val="FF2600"/>
                </a:solidFill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11434998" y="8645314"/>
            <a:ext cx="10343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demo3</a:t>
            </a:r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924" y="5342789"/>
            <a:ext cx="7932830" cy="3080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2.5 动态测试</a:t>
            </a:r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xfrm>
            <a:off x="242956" y="8100821"/>
            <a:ext cx="11988801" cy="975209"/>
          </a:xfrm>
          <a:prstGeom prst="rect">
            <a:avLst/>
          </a:prstGeom>
        </p:spPr>
        <p:txBody>
          <a:bodyPr/>
          <a:lstStyle/>
          <a:p>
            <a:pPr/>
            <a:r>
              <a:t>forEach：有多个测试数据需要显示的时候</a:t>
            </a:r>
          </a:p>
        </p:txBody>
      </p:sp>
      <p:sp>
        <p:nvSpPr>
          <p:cNvPr id="235" name="Shape 235"/>
          <p:cNvSpPr/>
          <p:nvPr/>
        </p:nvSpPr>
        <p:spPr>
          <a:xfrm>
            <a:off x="11495261" y="8334425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demo04</a:t>
            </a:r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8401" y="2355125"/>
            <a:ext cx="9246450" cy="5568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3544" y="4841971"/>
            <a:ext cx="4368496" cy="308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2.6 断言库</a:t>
            </a:r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xfrm>
            <a:off x="481820" y="7633626"/>
            <a:ext cx="11632015" cy="1636779"/>
          </a:xfrm>
          <a:prstGeom prst="rect">
            <a:avLst/>
          </a:prstGeom>
        </p:spPr>
        <p:txBody>
          <a:bodyPr anchor="t"/>
          <a:lstStyle/>
          <a:p>
            <a:pPr marL="277240" indent="-277240" defTabSz="344677">
              <a:spcBef>
                <a:spcPts val="1400"/>
              </a:spcBef>
              <a:defRPr sz="2478"/>
            </a:pPr>
            <a:r>
              <a:t>mocha 允许开发者使用任意的断言库。</a:t>
            </a:r>
          </a:p>
          <a:p>
            <a:pPr marL="277240" indent="-277240" defTabSz="344677">
              <a:spcBef>
                <a:spcPts val="1400"/>
              </a:spcBef>
              <a:defRPr sz="2478"/>
            </a:pPr>
            <a:r>
              <a:t>常用断言库：should.js、expect.js、</a:t>
            </a:r>
            <a:r>
              <a:rPr b="1"/>
              <a:t>chai.js</a:t>
            </a:r>
            <a:r>
              <a:t>、better-assert、assert（nodejs 原生模块）。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3098" y="3359718"/>
            <a:ext cx="7674650" cy="303416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1977716" y="6486888"/>
            <a:ext cx="9266401" cy="1003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3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实际值（-1）和期望值（[1,2,3].indexOf(5)）是一样的，断言为true。</a:t>
            </a:r>
          </a:p>
          <a:p>
            <a:pPr algn="l" defTabSz="457200">
              <a:lnSpc>
                <a:spcPct val="120000"/>
              </a:lnSpc>
              <a:defRPr sz="23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第一个成功，第二个不成功。最后为测试失败。</a:t>
            </a:r>
          </a:p>
        </p:txBody>
      </p:sp>
      <p:sp>
        <p:nvSpPr>
          <p:cNvPr id="243" name="Shape 243"/>
          <p:cNvSpPr/>
          <p:nvPr/>
        </p:nvSpPr>
        <p:spPr>
          <a:xfrm>
            <a:off x="540090" y="2324100"/>
            <a:ext cx="11924620" cy="814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520"/>
            </a:lvl1pPr>
          </a:lstStyle>
          <a:p>
            <a:pPr/>
            <a:r>
              <a:t>断言指的是对代码行为的预期，会返回一个布尔值，表示代码行为是否符合预期。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574800"/>
            <a:ext cx="12090400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body" sz="half" idx="1"/>
          </p:nvPr>
        </p:nvSpPr>
        <p:spPr>
          <a:xfrm>
            <a:off x="508000" y="1711739"/>
            <a:ext cx="11988800" cy="3085134"/>
          </a:xfrm>
          <a:prstGeom prst="rect">
            <a:avLst/>
          </a:prstGeom>
        </p:spPr>
        <p:txBody>
          <a:bodyPr anchor="t"/>
          <a:lstStyle/>
          <a:p>
            <a:pPr marL="375920" indent="-375920" defTabSz="467359">
              <a:spcBef>
                <a:spcPts val="1900"/>
              </a:spcBef>
              <a:defRPr sz="2880"/>
            </a:pPr>
            <a:r>
              <a:t>chai.js断言库：接口丰富，文档齐全，可以对各种接口进行断言。</a:t>
            </a:r>
          </a:p>
          <a:p>
            <a:pPr marL="375920" indent="-375920" defTabSz="467359">
              <a:spcBef>
                <a:spcPts val="1900"/>
              </a:spcBef>
              <a:defRPr sz="2880"/>
            </a:pPr>
            <a:r>
              <a:t>三种风格的断言：</a:t>
            </a:r>
          </a:p>
          <a:p>
            <a:pPr lvl="1" marL="751840" indent="-375920" defTabSz="467359">
              <a:spcBef>
                <a:spcPts val="1900"/>
              </a:spcBef>
              <a:defRPr sz="2880"/>
            </a:pPr>
            <a:r>
              <a:t>TDD测试驱动开发风格 </a:t>
            </a:r>
            <a:r>
              <a:rPr u="sng">
                <a:solidFill>
                  <a:srgbClr val="4183C4"/>
                </a:solidFill>
                <a:uFill>
                  <a:solidFill>
                    <a:srgbClr val="4183C4"/>
                  </a:solidFill>
                </a:uFill>
                <a:hlinkClick r:id="rId3" invalidUrl="" action="" tgtFrame="" tooltip="" history="1" highlightClick="0" endSnd="0"/>
              </a:rPr>
              <a:t>assert</a:t>
            </a:r>
            <a:r>
              <a:t> ，不支持链式调用。</a:t>
            </a:r>
          </a:p>
          <a:p>
            <a:pPr lvl="1" marL="751840" indent="-375920" defTabSz="467359">
              <a:spcBef>
                <a:spcPts val="1900"/>
              </a:spcBef>
              <a:defRPr sz="2880"/>
            </a:pPr>
            <a:r>
              <a:t>BDD行为驱动开发风格的expect和should（不支持IE），链式语言。</a:t>
            </a:r>
          </a:p>
        </p:txBody>
      </p:sp>
      <p:pic>
        <p:nvPicPr>
          <p:cNvPr id="24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3410" y="5244506"/>
            <a:ext cx="7850606" cy="196880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1459921" y="8882181"/>
            <a:ext cx="11867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2.7 expect断言风格</a:t>
            </a:r>
          </a:p>
        </p:txBody>
      </p:sp>
      <p:sp>
        <p:nvSpPr>
          <p:cNvPr id="254" name="Shape 254"/>
          <p:cNvSpPr/>
          <p:nvPr/>
        </p:nvSpPr>
        <p:spPr>
          <a:xfrm>
            <a:off x="508000" y="2480470"/>
            <a:ext cx="11988800" cy="5051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ok ：检查是否为真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true：检查对象是否为真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to.be、to：作为连接两个方法的链式方法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not：链接一个否定的断言，如 expect(false).</a:t>
            </a:r>
            <a:r>
              <a:rPr u="sng">
                <a:hlinkClick r:id="rId2" invalidUrl="" action="" tgtFrame="" tooltip="" history="1" highlightClick="0" endSnd="0"/>
              </a:rPr>
              <a:t>not.to.be</a:t>
            </a:r>
            <a:r>
              <a:t>(true)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a/an：检查类型（也适用于数组类型）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include/contain：检查数组或字符串是否包含某个元素</a:t>
            </a:r>
          </a:p>
          <a:p>
            <a:pPr marL="361822" indent="-361822" algn="l" defTabSz="449833">
              <a:spcBef>
                <a:spcPts val="1800"/>
              </a:spcBef>
              <a:buClr>
                <a:srgbClr val="929292"/>
              </a:buClr>
              <a:buSzPct val="60000"/>
              <a:buFont typeface="Zapf Dingbats"/>
              <a:buChar char="❖"/>
              <a:defRPr sz="2772"/>
            </a:pPr>
            <a:r>
              <a:t>below/above：检查是否大于或者小于某个限定值</a:t>
            </a:r>
          </a:p>
        </p:txBody>
      </p:sp>
      <p:sp>
        <p:nvSpPr>
          <p:cNvPr id="255" name="Shape 255"/>
          <p:cNvSpPr/>
          <p:nvPr/>
        </p:nvSpPr>
        <p:spPr>
          <a:xfrm>
            <a:off x="721393" y="7834444"/>
            <a:ext cx="1067775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通常写同一个断言会有几个方法</a:t>
            </a:r>
          </a:p>
          <a:p>
            <a:pPr algn="l" defTabSz="457200">
              <a:lnSpc>
                <a:spcPct val="117999"/>
              </a:lnSpc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比如：expect(response).to.be(true) 和 expect(response).equal(true)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508000" y="12319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3、Mocha命令行用法</a:t>
            </a:r>
          </a:p>
        </p:txBody>
      </p:sp>
      <p:sp>
        <p:nvSpPr>
          <p:cNvPr id="258" name="Shape 2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Shape 259"/>
          <p:cNvSpPr/>
          <p:nvPr>
            <p:ph type="body" sz="quarter" idx="4294967295"/>
          </p:nvPr>
        </p:nvSpPr>
        <p:spPr>
          <a:xfrm>
            <a:off x="3827884" y="3480333"/>
            <a:ext cx="4889624" cy="4904061"/>
          </a:xfrm>
          <a:prstGeom prst="rect">
            <a:avLst/>
          </a:prstGeom>
        </p:spPr>
        <p:txBody>
          <a:bodyPr/>
          <a:lstStyle/>
          <a:p>
            <a:pPr marL="352425" indent="-352425" defTabSz="438150">
              <a:spcBef>
                <a:spcPts val="1800"/>
              </a:spcBef>
              <a:defRPr sz="2700"/>
            </a:pPr>
            <a:r>
              <a:t>3.1 基本用法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3.2 异步请求测试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3.3 ajax异步请求测试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3.4 定制生成格式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3.5 添加默认配置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3.6 浏览器显示测试结果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3.7 单元测试实例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3.1 基本用法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508000" y="2628900"/>
            <a:ext cx="11988800" cy="6701476"/>
          </a:xfrm>
          <a:prstGeom prst="rect">
            <a:avLst/>
          </a:prstGeom>
        </p:spPr>
        <p:txBody>
          <a:bodyPr/>
          <a:lstStyle/>
          <a:p>
            <a:pPr marL="263143" indent="-263143" defTabSz="327152">
              <a:spcBef>
                <a:spcPts val="1300"/>
              </a:spcBef>
              <a:defRPr sz="2016"/>
            </a:pPr>
            <a:r>
              <a:t>mocha命令的基本格式是：mocha [debug] [options] [files]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基本用法 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mocha：默认运行test子目录里面的测试脚本，不包括子文件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add.test.js：当前目录下面的该测试脚本。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file1 file2 file3 ：  mocha命令后面紧跟测试脚本的路径和文件名，可以指定多个测试用例。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通配符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spec/{my,awesome}.js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test/unit/*.js</a:t>
            </a:r>
          </a:p>
          <a:p>
            <a:pPr marL="263143" indent="-263143" defTabSz="327152">
              <a:spcBef>
                <a:spcPts val="1300"/>
              </a:spcBef>
              <a:defRPr sz="2016"/>
            </a:pPr>
            <a:r>
              <a:t>命令行参数 mocha  --help：查看所有命令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--recursive：执行</a:t>
            </a:r>
            <a:r>
              <a:rPr>
                <a:solidFill>
                  <a:srgbClr val="FF40FF"/>
                </a:solidFill>
              </a:rPr>
              <a:t>test子目录</a:t>
            </a:r>
            <a:r>
              <a:t>下面的所有的测试用例。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--watch：-w 监控执行</a:t>
            </a:r>
          </a:p>
          <a:p>
            <a:pPr lvl="1" marL="526287" indent="-263143" defTabSz="327152">
              <a:spcBef>
                <a:spcPts val="1300"/>
              </a:spcBef>
              <a:defRPr sz="2016"/>
            </a:pPr>
            <a:r>
              <a:t>mocha --timeout 5000 timeout.test.js：-t 异步测试中需要，默认时间为2000。</a:t>
            </a:r>
          </a:p>
        </p:txBody>
      </p:sp>
      <p:sp>
        <p:nvSpPr>
          <p:cNvPr id="263" name="Shape 263"/>
          <p:cNvSpPr/>
          <p:nvPr/>
        </p:nvSpPr>
        <p:spPr>
          <a:xfrm>
            <a:off x="11442252" y="8214656"/>
            <a:ext cx="11867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3.2 异步请求测试</a:t>
            </a:r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xfrm>
            <a:off x="7337609" y="2178049"/>
            <a:ext cx="5612630" cy="1383237"/>
          </a:xfrm>
          <a:prstGeom prst="rect">
            <a:avLst/>
          </a:prstGeom>
        </p:spPr>
        <p:txBody>
          <a:bodyPr/>
          <a:lstStyle/>
          <a:p>
            <a:pPr marL="192659" indent="-192659" defTabSz="239522">
              <a:spcBef>
                <a:spcPts val="900"/>
              </a:spcBef>
              <a:defRPr sz="1721"/>
            </a:pPr>
            <a:r>
              <a:t>done：一个it里面只有一个done。done标识回调的最深处，也是嵌套回调函数的末端。必须有，否则报错。</a:t>
            </a:r>
          </a:p>
          <a:p>
            <a:pPr marL="192659" indent="-192659" defTabSz="239522">
              <a:spcBef>
                <a:spcPts val="900"/>
              </a:spcBef>
              <a:defRPr sz="1721"/>
            </a:pPr>
            <a:r>
              <a:t>超时解决：mocha --timeout 3000 timeout.test.js  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7609" y="3702050"/>
            <a:ext cx="4203911" cy="364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850" y="2324099"/>
            <a:ext cx="7259568" cy="69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7609" y="7664133"/>
            <a:ext cx="4101691" cy="1956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11552192" y="9055646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3.3 ajax异步请求测试</a:t>
            </a:r>
          </a:p>
        </p:txBody>
      </p:sp>
      <p:sp>
        <p:nvSpPr>
          <p:cNvPr id="273" name="Shape 273"/>
          <p:cNvSpPr/>
          <p:nvPr/>
        </p:nvSpPr>
        <p:spPr>
          <a:xfrm>
            <a:off x="9419496" y="5607299"/>
            <a:ext cx="3174990" cy="31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160"/>
            </a:pPr>
            <a:r>
              <a:t>del/head/get/post/put和别的http动作都可以使用。</a:t>
            </a:r>
          </a:p>
          <a:p>
            <a:pPr marL="281940" indent="-281940" algn="l" defTabSz="350520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160"/>
            </a:pPr>
            <a:r>
              <a:t>request、end、send、set，均可使用，详见：SuperAgent中文使用文档​</a:t>
            </a:r>
          </a:p>
        </p:txBody>
      </p:sp>
      <p:sp>
        <p:nvSpPr>
          <p:cNvPr id="274" name="Shape 274"/>
          <p:cNvSpPr/>
          <p:nvPr/>
        </p:nvSpPr>
        <p:spPr>
          <a:xfrm>
            <a:off x="11542366" y="8966245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demo07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531" y="2324100"/>
            <a:ext cx="9249884" cy="670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585" y="2324099"/>
            <a:ext cx="5205242" cy="297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3.4 定制生成格式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xfrm>
            <a:off x="508000" y="2415317"/>
            <a:ext cx="11988801" cy="7057671"/>
          </a:xfrm>
          <a:prstGeom prst="rect">
            <a:avLst/>
          </a:prstGeom>
        </p:spPr>
        <p:txBody>
          <a:bodyPr/>
          <a:lstStyle/>
          <a:p>
            <a:pPr marL="300736" indent="-300736" defTabSz="373887">
              <a:spcBef>
                <a:spcPts val="1500"/>
              </a:spcBef>
              <a:defRPr sz="2304"/>
            </a:pPr>
            <a:r>
              <a:t>mocha --reporter  spec：默认为spec格式，可设置其他格式。</a:t>
            </a: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-- reporter 简写 -R</a:t>
            </a: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生成MD格式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mocha --recursive -R markdown &gt; spec.md 。</a:t>
            </a:r>
          </a:p>
          <a:p>
            <a:pPr lvl="2" marL="902208" indent="-300736" defTabSz="373887">
              <a:spcBef>
                <a:spcPts val="1500"/>
              </a:spcBef>
              <a:defRPr sz="2304"/>
            </a:pPr>
            <a:r>
              <a:t>上面命令根据test目录的所有测试脚本，生成一个规格文件spec.md。-R markdown参数指定规格报告是markdown格式。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mocha --recursive -R doc &gt; spec.html  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详见</a:t>
            </a:r>
            <a:r>
              <a:rPr>
                <a:solidFill>
                  <a:srgbClr val="FF2600"/>
                </a:solidFill>
              </a:rPr>
              <a:t>demo08</a:t>
            </a:r>
            <a:endParaRPr>
              <a:solidFill>
                <a:srgbClr val="FF2600"/>
              </a:solidFill>
            </a:endParaRPr>
          </a:p>
          <a:p>
            <a:pPr marL="300736" indent="-300736" defTabSz="373887">
              <a:spcBef>
                <a:spcPts val="1500"/>
              </a:spcBef>
              <a:defRPr sz="2304"/>
            </a:pPr>
            <a:r>
              <a:t>添加mochawesome格式，网页版查看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安装项目依赖：npm install --save-dev mochawesome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执行：mocha --reporter mochawesome</a:t>
            </a:r>
          </a:p>
          <a:p>
            <a:pPr lvl="1" marL="601472" indent="-300736" defTabSz="373887">
              <a:spcBef>
                <a:spcPts val="1500"/>
              </a:spcBef>
              <a:defRPr sz="2304"/>
            </a:pPr>
            <a:r>
              <a:t>详见 </a:t>
            </a:r>
            <a:r>
              <a:rPr>
                <a:solidFill>
                  <a:srgbClr val="FF2600"/>
                </a:solidFill>
              </a:rPr>
              <a:t>demo09</a:t>
            </a: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598" y="8142862"/>
            <a:ext cx="6241378" cy="1446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3.5 添加默认配置</a:t>
            </a:r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xfrm>
            <a:off x="472660" y="2470316"/>
            <a:ext cx="9143446" cy="2495072"/>
          </a:xfrm>
          <a:prstGeom prst="rect">
            <a:avLst/>
          </a:prstGeom>
        </p:spPr>
        <p:txBody>
          <a:bodyPr anchor="t"/>
          <a:lstStyle/>
          <a:p>
            <a:pPr marL="324231" indent="-324231" defTabSz="403097">
              <a:spcBef>
                <a:spcPts val="1600"/>
              </a:spcBef>
              <a:defRPr sz="2484"/>
            </a:pPr>
            <a:r>
              <a:rPr>
                <a:solidFill>
                  <a:srgbClr val="942192"/>
                </a:solidFill>
              </a:rPr>
              <a:t>test测试目录下</a:t>
            </a:r>
            <a:r>
              <a:t>新建mocha.opts</a:t>
            </a:r>
          </a:p>
          <a:p>
            <a:pPr marL="324231" indent="-324231" defTabSz="403097">
              <a:spcBef>
                <a:spcPts val="1600"/>
              </a:spcBef>
              <a:defRPr sz="2484"/>
            </a:pPr>
            <a:r>
              <a:t>例如：mocha --reporter mochawesome --recursive --watch</a:t>
            </a:r>
          </a:p>
          <a:p>
            <a:pPr marL="324231" indent="-324231" defTabSz="403097">
              <a:spcBef>
                <a:spcPts val="1600"/>
              </a:spcBef>
              <a:defRPr sz="2484"/>
            </a:pPr>
            <a:r>
              <a:t>执行：mocha</a:t>
            </a:r>
          </a:p>
          <a:p>
            <a:pPr marL="324231" indent="-324231" defTabSz="403097">
              <a:spcBef>
                <a:spcPts val="1600"/>
              </a:spcBef>
              <a:defRPr sz="2484"/>
            </a:pPr>
            <a:r>
              <a:t>详见</a:t>
            </a:r>
            <a:r>
              <a:rPr>
                <a:solidFill>
                  <a:srgbClr val="FF2600"/>
                </a:solidFill>
              </a:rPr>
              <a:t>demo10</a:t>
            </a:r>
          </a:p>
        </p:txBody>
      </p:sp>
      <p:pic>
        <p:nvPicPr>
          <p:cNvPr id="2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5905" y="4061805"/>
            <a:ext cx="6349633" cy="261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73" y="6794354"/>
            <a:ext cx="9143445" cy="2904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3.6 浏览器显示测试结果</a:t>
            </a:r>
          </a:p>
        </p:txBody>
      </p:sp>
      <p:sp>
        <p:nvSpPr>
          <p:cNvPr id="288" name="Shape 288"/>
          <p:cNvSpPr/>
          <p:nvPr>
            <p:ph type="body" sz="half" idx="1"/>
          </p:nvPr>
        </p:nvSpPr>
        <p:spPr>
          <a:xfrm>
            <a:off x="490330" y="2485334"/>
            <a:ext cx="9352446" cy="3298619"/>
          </a:xfrm>
          <a:prstGeom prst="rect">
            <a:avLst/>
          </a:prstGeom>
        </p:spPr>
        <p:txBody>
          <a:bodyPr/>
          <a:lstStyle/>
          <a:p>
            <a:pPr marL="277240" indent="-277240" defTabSz="344677">
              <a:spcBef>
                <a:spcPts val="1400"/>
              </a:spcBef>
              <a:defRPr sz="2124"/>
            </a:pPr>
            <a:r>
              <a:t>动态生成模板：mocha init test，自动生成一个test目录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其中</a:t>
            </a:r>
            <a:r>
              <a:rPr>
                <a:solidFill>
                  <a:srgbClr val="942192"/>
                </a:solidFill>
              </a:rPr>
              <a:t>tests.js是空的，需要自己写</a:t>
            </a:r>
            <a:r>
              <a:t>（建议将tests.js改成target.test.js）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在html中添加断言库、对应需要测试的target.js。</a:t>
            </a:r>
          </a:p>
          <a:p>
            <a:pPr lvl="1" marL="554481" indent="-277240" defTabSz="344677">
              <a:spcBef>
                <a:spcPts val="1400"/>
              </a:spcBef>
              <a:defRPr sz="2124"/>
            </a:pPr>
            <a:r>
              <a:t>添加断言库：&lt;script src=“http://chaijs.com/chai.js"&gt;&lt;/script&gt;</a:t>
            </a:r>
          </a:p>
          <a:p>
            <a:pPr lvl="1" marL="554481" indent="-277240" defTabSz="344677">
              <a:spcBef>
                <a:spcPts val="1400"/>
              </a:spcBef>
              <a:defRPr sz="2124"/>
            </a:pPr>
            <a:r>
              <a:t>添加需要测试的js：&lt;script src="target.js"&gt;&lt;/script&gt;</a:t>
            </a:r>
          </a:p>
          <a:p>
            <a:pPr marL="277240" indent="-277240" defTabSz="344677">
              <a:spcBef>
                <a:spcPts val="1400"/>
              </a:spcBef>
              <a:defRPr sz="2124"/>
            </a:pPr>
            <a:r>
              <a:t>在浏览器里面打开index.html，就可以看到测试脚本的运行结果。</a:t>
            </a:r>
          </a:p>
        </p:txBody>
      </p:sp>
      <p:sp>
        <p:nvSpPr>
          <p:cNvPr id="289" name="Shape 289"/>
          <p:cNvSpPr/>
          <p:nvPr/>
        </p:nvSpPr>
        <p:spPr>
          <a:xfrm>
            <a:off x="11430753" y="8967710"/>
            <a:ext cx="11496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deme11</a:t>
            </a:r>
          </a:p>
        </p:txBody>
      </p:sp>
      <p:pic>
        <p:nvPicPr>
          <p:cNvPr id="2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547" y="6091236"/>
            <a:ext cx="7224924" cy="3404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2844" y="6086268"/>
            <a:ext cx="4777887" cy="2847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38201" y="2682249"/>
            <a:ext cx="2287313" cy="2321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3.7 单元测试实例</a:t>
            </a:r>
          </a:p>
        </p:txBody>
      </p:sp>
      <p:pic>
        <p:nvPicPr>
          <p:cNvPr id="2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34" y="2087071"/>
            <a:ext cx="12123732" cy="3880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037" y="5936703"/>
            <a:ext cx="10418273" cy="381532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11807954" y="9153936"/>
            <a:ext cx="11867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demo12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单元测试框架Mocha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6"/>
            <a:r>
              <a:t>1、Mocha单元测试框架介绍</a:t>
            </a:r>
          </a:p>
          <a:p>
            <a:pPr lvl="6"/>
            <a:r>
              <a:t>2、Mocha单元测试用法</a:t>
            </a:r>
          </a:p>
          <a:p>
            <a:pPr lvl="6"/>
            <a:r>
              <a:t>3、Mocha命令行用法</a:t>
            </a:r>
          </a:p>
        </p:txBody>
      </p:sp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参考资料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xfrm>
            <a:off x="508000" y="2968663"/>
            <a:ext cx="11988800" cy="5340274"/>
          </a:xfrm>
          <a:prstGeom prst="rect">
            <a:avLst/>
          </a:prstGeom>
        </p:spPr>
        <p:txBody>
          <a:bodyPr anchor="t"/>
          <a:lstStyle/>
          <a:p>
            <a:pPr lvl="1"/>
            <a:r>
              <a:rPr>
                <a:hlinkClick r:id="rId2" invalidUrl="" action="" tgtFrame="" tooltip="" history="1" highlightClick="0" endSnd="0"/>
              </a:rPr>
              <a:t>mocha官网</a:t>
            </a:r>
            <a:r>
              <a:t>：</a:t>
            </a:r>
            <a:r>
              <a:rPr u="sng">
                <a:hlinkClick r:id="rId2" invalidUrl="" action="" tgtFrame="" tooltip="" history="1" highlightClick="0" endSnd="0"/>
              </a:rPr>
              <a:t>https://mochajs.org/</a:t>
            </a:r>
          </a:p>
          <a:p>
            <a:pPr lvl="1"/>
            <a:r>
              <a:rPr>
                <a:hlinkClick r:id="rId3" invalidUrl="" action="" tgtFrame="" tooltip="" history="1" highlightClick="0" endSnd="0"/>
              </a:rPr>
              <a:t>chai断言库</a:t>
            </a:r>
          </a:p>
          <a:p>
            <a:pPr lvl="1"/>
            <a:r>
              <a:rPr>
                <a:hlinkClick r:id="rId4" invalidUrl="" action="" tgtFrame="" tooltip="" history="1" highlightClick="0" endSnd="0"/>
              </a:rPr>
              <a:t>测试框架 Mocha 实例教程</a:t>
            </a:r>
          </a:p>
          <a:p>
            <a:pPr lvl="1"/>
            <a:r>
              <a:rPr>
                <a:hlinkClick r:id="rId5" invalidUrl="" action="" tgtFrame="" tooltip="" history="1" highlightClick="0" endSnd="0"/>
              </a:rPr>
              <a:t>【Mocha.js 101】钩子函数</a:t>
            </a:r>
          </a:p>
          <a:p>
            <a:pPr lvl="1"/>
            <a:r>
              <a:t>异步测试：</a:t>
            </a:r>
            <a:r>
              <a:rPr>
                <a:hlinkClick r:id="rId6" invalidUrl="" action="" tgtFrame="" tooltip="" history="1" highlightClick="0" endSnd="0"/>
              </a:rPr>
              <a:t>SuperAgent中文使用文档</a:t>
            </a:r>
            <a:r>
              <a:rPr>
                <a:solidFill>
                  <a:srgbClr val="323333"/>
                </a:solidFill>
              </a:rPr>
              <a:t>​</a:t>
            </a:r>
          </a:p>
        </p:txBody>
      </p:sp>
      <p:sp>
        <p:nvSpPr>
          <p:cNvPr id="301" name="Shape 3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latin typeface="Bodoni SvtyTwo ITC TT-BookIta"/>
                <a:ea typeface="Bodoni SvtyTwo ITC TT-BookIta"/>
                <a:cs typeface="Bodoni SvtyTwo ITC TT-BookIta"/>
                <a:sym typeface="Bodoni SvtyTwo ITC TT-BookIta"/>
              </a:rPr>
              <a:t>The end，Thinks!</a:t>
            </a:r>
          </a:p>
        </p:txBody>
      </p:sp>
      <p:sp>
        <p:nvSpPr>
          <p:cNvPr id="304" name="Shape 304"/>
          <p:cNvSpPr/>
          <p:nvPr>
            <p:ph type="sldNum" sz="quarter" idx="4294967295"/>
          </p:nvPr>
        </p:nvSpPr>
        <p:spPr>
          <a:xfrm>
            <a:off x="5348306" y="9258300"/>
            <a:ext cx="2295488" cy="711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508000" y="1671430"/>
            <a:ext cx="11988800" cy="2413001"/>
          </a:xfrm>
          <a:prstGeom prst="rect">
            <a:avLst/>
          </a:prstGeom>
        </p:spPr>
        <p:txBody>
          <a:bodyPr/>
          <a:lstStyle/>
          <a:p>
            <a:pPr/>
            <a:r>
              <a:t>1、Mocha单元测试框架介绍</a:t>
            </a:r>
          </a:p>
        </p:txBody>
      </p:sp>
      <p:sp>
        <p:nvSpPr>
          <p:cNvPr id="147" name="Shape 147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>
            <p:ph type="body" sz="quarter" idx="4294967295"/>
          </p:nvPr>
        </p:nvSpPr>
        <p:spPr>
          <a:xfrm>
            <a:off x="4106544" y="4153255"/>
            <a:ext cx="5488970" cy="3856036"/>
          </a:xfrm>
          <a:prstGeom prst="rect">
            <a:avLst/>
          </a:prstGeom>
        </p:spPr>
        <p:txBody>
          <a:bodyPr/>
          <a:lstStyle/>
          <a:p>
            <a:pPr/>
            <a:r>
              <a:t>1.1 单元测试的基本概念</a:t>
            </a:r>
          </a:p>
          <a:p>
            <a:pPr/>
            <a:r>
              <a:t>1.2 单元测试的重要性</a:t>
            </a:r>
          </a:p>
          <a:p>
            <a:pPr/>
            <a:r>
              <a:t>1.3 为什么选择Mocha</a:t>
            </a:r>
          </a:p>
          <a:p>
            <a:pPr/>
            <a:r>
              <a:t>1.4 Mocha特点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1.1 单元测试的基本概念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xfrm>
            <a:off x="508000" y="2675800"/>
            <a:ext cx="11988801" cy="5837238"/>
          </a:xfrm>
          <a:prstGeom prst="rect">
            <a:avLst/>
          </a:prstGeom>
        </p:spPr>
        <p:txBody>
          <a:bodyPr/>
          <a:lstStyle/>
          <a:p>
            <a:pPr marL="291338" indent="-291338" defTabSz="362204">
              <a:spcBef>
                <a:spcPts val="1400"/>
              </a:spcBef>
              <a:defRPr sz="2232"/>
            </a:pPr>
            <a:r>
              <a:t>单元测试（unit testing），是指对软件中的最小可测试单元进行检查和验证。（百度百科）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单元：相对独立功能模块，类、模块、方法。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又称为模块测试，是针对程序模块(软件设计的最小单位)来进行正确性检验的测试工作。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用来检验程式的内部逻辑，也称为个体测试、结构测试或逻辑驱动测试。</a:t>
            </a:r>
          </a:p>
          <a:p>
            <a:pPr marL="291338" indent="-291338" defTabSz="362204">
              <a:spcBef>
                <a:spcPts val="1400"/>
              </a:spcBef>
              <a:defRPr sz="2232"/>
            </a:pPr>
          </a:p>
          <a:p>
            <a:pPr marL="291338" indent="-291338" defTabSz="362204">
              <a:spcBef>
                <a:spcPts val="1400"/>
              </a:spcBef>
              <a:defRPr sz="2232"/>
            </a:pPr>
            <a:r>
              <a:t>如果我要测试的函数里有Click事件操作怎么办？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Click事件属于DOM（Document Object Model 文档对象模型）操作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DOM并不属于Javascript语言本身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ECMAScript单元测试，不是Javascript单元测试</a:t>
            </a:r>
          </a:p>
          <a:p>
            <a:pPr lvl="1" marL="582676" indent="-291338" defTabSz="362204">
              <a:spcBef>
                <a:spcPts val="1400"/>
              </a:spcBef>
              <a:defRPr sz="2232"/>
            </a:pPr>
            <a:r>
              <a:t>集成测试，测试框架selenium，然后改过python来写的。（咱测试部门的自动化测试）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sz="quarter" idx="1"/>
          </p:nvPr>
        </p:nvSpPr>
        <p:spPr>
          <a:xfrm>
            <a:off x="1389442" y="4799221"/>
            <a:ext cx="9847424" cy="2131937"/>
          </a:xfrm>
          <a:prstGeom prst="rect">
            <a:avLst/>
          </a:prstGeom>
        </p:spPr>
        <p:txBody>
          <a:bodyPr/>
          <a:lstStyle/>
          <a:p>
            <a:pPr lvl="1" marL="742442" indent="-371221" defTabSz="461518">
              <a:spcBef>
                <a:spcPts val="1800"/>
              </a:spcBef>
              <a:defRPr sz="2844"/>
            </a:pPr>
            <a:r>
              <a:t>单元测试，单个组件正常工作，开发阶段；</a:t>
            </a:r>
          </a:p>
          <a:p>
            <a:pPr lvl="1" marL="742442" indent="-371221" defTabSz="461518">
              <a:spcBef>
                <a:spcPts val="1800"/>
              </a:spcBef>
              <a:defRPr sz="2844"/>
            </a:pPr>
            <a:r>
              <a:t>集成测试，不同组件互相合作，中间阶段；</a:t>
            </a:r>
          </a:p>
          <a:p>
            <a:pPr lvl="1" marL="742442" indent="-371221" defTabSz="461518">
              <a:spcBef>
                <a:spcPts val="1800"/>
              </a:spcBef>
              <a:defRPr sz="2844"/>
            </a:pPr>
            <a:r>
              <a:t>功能测试，主要测试界面，开发完成。</a:t>
            </a:r>
          </a:p>
        </p:txBody>
      </p:sp>
      <p:sp>
        <p:nvSpPr>
          <p:cNvPr id="158" name="Shape 158"/>
          <p:cNvSpPr/>
          <p:nvPr/>
        </p:nvSpPr>
        <p:spPr>
          <a:xfrm>
            <a:off x="3712594" y="188565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chemeClr val="accent1">
                    <a:hueOff val="-113918"/>
                    <a:satOff val="19024"/>
                    <a:lumOff val="19749"/>
                  </a:schemeClr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7640898" y="188565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chemeClr val="accent1">
                    <a:hueOff val="-113918"/>
                    <a:satOff val="19024"/>
                    <a:lumOff val="19749"/>
                  </a:schemeClr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1516604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单元测试</a:t>
            </a:r>
          </a:p>
        </p:txBody>
      </p:sp>
      <p:sp>
        <p:nvSpPr>
          <p:cNvPr id="161" name="Shape 161"/>
          <p:cNvSpPr/>
          <p:nvPr/>
        </p:nvSpPr>
        <p:spPr>
          <a:xfrm>
            <a:off x="5443204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集成测试</a:t>
            </a:r>
          </a:p>
        </p:txBody>
      </p:sp>
      <p:sp>
        <p:nvSpPr>
          <p:cNvPr id="162" name="Shape 162"/>
          <p:cNvSpPr/>
          <p:nvPr/>
        </p:nvSpPr>
        <p:spPr>
          <a:xfrm>
            <a:off x="9376623" y="2184108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功能测试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1.2 单元测试的重要性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495141" y="2796764"/>
            <a:ext cx="10473896" cy="5760272"/>
          </a:xfrm>
          <a:prstGeom prst="rect">
            <a:avLst/>
          </a:prstGeom>
        </p:spPr>
        <p:txBody>
          <a:bodyPr anchor="t"/>
          <a:lstStyle/>
          <a:p>
            <a:pPr marL="361822" indent="-361822" defTabSz="449833">
              <a:spcBef>
                <a:spcPts val="1800"/>
              </a:spcBef>
              <a:defRPr sz="2772"/>
            </a:pPr>
            <a:r>
              <a:t>黑盒测试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bug无法捕捉、重现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费力，工作量大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覆盖面低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反复出现bug</a:t>
            </a:r>
          </a:p>
          <a:p>
            <a:pPr marL="361822" indent="-361822" defTabSz="449833">
              <a:spcBef>
                <a:spcPts val="1800"/>
              </a:spcBef>
              <a:defRPr sz="2772"/>
            </a:pPr>
            <a:r>
              <a:t>单元测试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并不是所有的 js 都需要单元测试。中大型项目</a:t>
            </a:r>
          </a:p>
          <a:p>
            <a:pPr lvl="1" marL="723645" indent="-361822" defTabSz="449833">
              <a:spcBef>
                <a:spcPts val="1800"/>
              </a:spcBef>
              <a:defRPr sz="2772"/>
            </a:pPr>
            <a:r>
              <a:t>并不是所有的 js 都能够单元测试。良好的模块化和解耦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1.3 为什么选择Mocha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971" y="2178050"/>
            <a:ext cx="8839391" cy="5890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8320" y="5870447"/>
            <a:ext cx="9502377" cy="3700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/>
            <a:r>
              <a:t>1.4 Mocha特点</a:t>
            </a:r>
          </a:p>
        </p:txBody>
      </p:sp>
      <p:sp>
        <p:nvSpPr>
          <p:cNvPr id="178" name="Shape 178"/>
          <p:cNvSpPr/>
          <p:nvPr>
            <p:ph type="body" sz="half" idx="1"/>
          </p:nvPr>
        </p:nvSpPr>
        <p:spPr>
          <a:xfrm>
            <a:off x="508000" y="2628899"/>
            <a:ext cx="5740677" cy="5104435"/>
          </a:xfrm>
          <a:prstGeom prst="rect">
            <a:avLst/>
          </a:prstGeom>
        </p:spPr>
        <p:txBody>
          <a:bodyPr/>
          <a:lstStyle/>
          <a:p>
            <a:pPr marL="286638" indent="-286638" defTabSz="356362">
              <a:spcBef>
                <a:spcPts val="1400"/>
              </a:spcBef>
              <a:defRPr sz="2196"/>
            </a:pPr>
            <a:r>
              <a:t>多环境使用：浏览器、Node环境；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既可以测试简单的JavaScript函数，又可以测试异步代码；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可以自动运行所有测试，也可以只运行特定的测试；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使用任意的断言库；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可以通过周期函数来编写初始化代码；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可通过配置文件来实现默认命令行的执行；</a:t>
            </a:r>
          </a:p>
          <a:p>
            <a:pPr marL="286638" indent="-286638" defTabSz="356362">
              <a:spcBef>
                <a:spcPts val="1400"/>
              </a:spcBef>
              <a:defRPr sz="2196"/>
            </a:pPr>
            <a:r>
              <a:t>方法够用，简单，易入手。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31339" y="2565399"/>
            <a:ext cx="6345702" cy="6222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